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56" r:id="rId4"/>
    <p:sldId id="257" r:id="rId5"/>
    <p:sldId id="268" r:id="rId6"/>
    <p:sldId id="278" r:id="rId7"/>
    <p:sldId id="279" r:id="rId8"/>
    <p:sldId id="269" r:id="rId9"/>
    <p:sldId id="272" r:id="rId10"/>
    <p:sldId id="262" r:id="rId11"/>
    <p:sldId id="258" r:id="rId12"/>
    <p:sldId id="271" r:id="rId13"/>
    <p:sldId id="274" r:id="rId14"/>
    <p:sldId id="273" r:id="rId15"/>
    <p:sldId id="275" r:id="rId16"/>
    <p:sldId id="276" r:id="rId17"/>
    <p:sldId id="277" r:id="rId18"/>
    <p:sldId id="263" r:id="rId19"/>
    <p:sldId id="260" r:id="rId20"/>
    <p:sldId id="261" r:id="rId21"/>
    <p:sldId id="259" r:id="rId22"/>
    <p:sldId id="281" r:id="rId23"/>
    <p:sldId id="264" r:id="rId24"/>
    <p:sldId id="26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E1C27F7-CE7E-4549-84D0-A750380F3A67}">
          <p14:sldIdLst>
            <p14:sldId id="266"/>
            <p14:sldId id="267"/>
            <p14:sldId id="256"/>
            <p14:sldId id="257"/>
            <p14:sldId id="268"/>
            <p14:sldId id="278"/>
            <p14:sldId id="279"/>
            <p14:sldId id="269"/>
            <p14:sldId id="272"/>
            <p14:sldId id="262"/>
            <p14:sldId id="258"/>
            <p14:sldId id="271"/>
            <p14:sldId id="274"/>
            <p14:sldId id="273"/>
            <p14:sldId id="275"/>
            <p14:sldId id="276"/>
            <p14:sldId id="277"/>
            <p14:sldId id="263"/>
            <p14:sldId id="260"/>
            <p14:sldId id="261"/>
            <p14:sldId id="259"/>
            <p14:sldId id="281"/>
            <p14:sldId id="264"/>
            <p14:sldId id="265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8809" autoAdjust="0"/>
    <p:restoredTop sz="94660"/>
  </p:normalViewPr>
  <p:slideViewPr>
    <p:cSldViewPr snapToGrid="0">
      <p:cViewPr>
        <p:scale>
          <a:sx n="87" d="100"/>
          <a:sy n="87" d="100"/>
        </p:scale>
        <p:origin x="-115" y="-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061775-9679-400E-A058-434AE9A3F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2F88DC0-C03E-4798-A3AA-988F8B974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E5C74CE-AFF8-4CC2-B05E-B54632695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40E674A-0CC3-4C2C-825B-1B9842907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4452F01-2966-4A39-94A4-AB9213C67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07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F900C8-18CF-49AD-B675-3194FBDF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2F710F8-5B98-4163-8A98-2B4A72123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686C9E3-6041-4703-984B-46DE049F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18D177B-65D1-46BF-BD6B-5568421D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676D22C-D6F9-475E-B66A-51D5A5A6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076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CDDD473-C73C-4AF4-8273-0349AF049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D002918-4AA8-4DCB-AF3B-BAD6CF005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B1848E8-EB53-46CB-84C7-209881635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C884FF-028E-4193-B385-E571F2809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2609975-A824-434E-A6E0-BBFF0D07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157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AD013B-F77E-4C03-9932-71B1002A0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CE8DC1-52AA-4873-BCFF-537AD4826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DB958AF-A3BF-4B08-BB74-B2AB21A1A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6820316-6ACA-41CA-B0AC-924CA72E6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43D64D9-6080-4D0A-9F3E-6B114259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4180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22A1DF-5F74-4AD9-976B-484F9520F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6DF53FA-32A3-4E5F-BB36-6122068E7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8FEAD2D-BE70-493D-AFB4-35301E683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8D70709-F329-451B-916A-4C075779E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7788A48-78FA-4DC1-921D-DA2C0DDA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78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906772-D23E-418F-874F-F9BED2AE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F804701-75F9-4D17-96C4-5EE1EAA62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21BBC27-9BBC-440B-9773-44F202FB6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3F4469A-988D-41D2-9D05-9E9B192BD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1E8938E-0B3C-463E-AEF6-D65F611D2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285AE05-87F7-4DB6-90B9-AC23AC046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935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DD530C-6EF6-4D65-A522-45FEB0EEE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BFF05BB-BA5B-454C-BC04-74E0FA902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49A8345-7DD8-4128-A2FA-AE89F979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58942E1-97AF-4839-B3A3-5F3C772CE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F3137A7-87F8-4E57-8E5F-8F8D2459D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E623FA1-E307-4F17-A664-B23C5D761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81D23CF-07A5-484F-9CF2-C606C23BB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61E424D-4FDA-4FEA-995C-8C3AF41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285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C56C42-52F7-4763-B83C-4C20805C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74CF6E9-036E-4A07-80EB-35CDE7BB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405F9C1-F785-40B6-A5F2-1546329CA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4B076C1-64C1-4C96-B1AE-ECE90155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7784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68286DF-CACF-49D9-BEB7-348691E8D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974800D-9BDE-4EC1-A4A2-D0299DF3C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CDCB0B-129D-4E3C-A1ED-24D5703A4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0356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3E274C-D2D6-428C-B7CC-5C7282B02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EB8E0AE-7946-4286-BB19-411F867CD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3215EB3-431D-40DF-9AF1-497B3B44B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D9D5433-D348-4F6E-814B-A8240F59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DC05101-C1ED-4364-92DB-0C63A3CEB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C0EF5C6-C759-4059-AC07-6D7E1573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225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B6D69E-2429-4BAC-BBA0-ADEA447AE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B3A6782-EFB4-4DD9-AAE7-13BC9FA74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FBBF485-DCD7-4D6F-B11B-31657FF45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72968D2-C683-4171-9630-F493B758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8CD9F9A-B6C3-4781-BD7D-F24A0CEE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4FFEED6-509A-4152-8FB5-B242822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50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79A3A5B-4882-41D7-985A-0B5F2295C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79167F1-CB83-42DE-A7BB-9F28B854A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697BF6-04B5-40D7-9739-299E27074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A13E208-5B38-4E61-A2E1-120B0609E7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E46E608-6E4D-43B1-9571-FCB08358E6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37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2226" y="0"/>
            <a:ext cx="10373620" cy="243391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alt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  <a:r>
              <a:rPr lang="en-IN" alt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</a:t>
            </a:r>
            <a:r>
              <a:rPr lang="en-I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alt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“UNDERWATER ROV”</a:t>
            </a:r>
            <a:br>
              <a:rPr lang="en-US" altLang="en-US" sz="5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5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0553" y="2998695"/>
            <a:ext cx="9144000" cy="2286000"/>
          </a:xfrm>
        </p:spPr>
        <p:txBody>
          <a:bodyPr>
            <a:normAutofit fontScale="25000" lnSpcReduction="20000"/>
          </a:bodyPr>
          <a:lstStyle/>
          <a:p>
            <a:r>
              <a:rPr lang="en-I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I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IN" altLang="en-US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IN" alt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Mahatma Gandhi Mission’s </a:t>
            </a:r>
            <a:br>
              <a:rPr lang="en-IN" alt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alt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of Engineering and Technology,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IN" alt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A-9,Sector-62,Noida-201301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IN" altLang="en-US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IN" alt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Affiliated to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IN" altLang="en-US" sz="8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Dr.A.P.J</a:t>
            </a:r>
            <a:r>
              <a:rPr lang="en-IN" alt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Abdul </a:t>
            </a:r>
            <a:r>
              <a:rPr lang="en-IN" altLang="en-US" sz="8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Kalam</a:t>
            </a:r>
            <a:r>
              <a:rPr lang="en-IN" alt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Technical </a:t>
            </a:r>
            <a:r>
              <a:rPr lang="en-IN" altLang="en-US" sz="8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University,Lucknow</a:t>
            </a:r>
            <a:r>
              <a:rPr lang="en-IN" alt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alt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alt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endParaRPr lang="en-IN" sz="8000" dirty="0"/>
          </a:p>
        </p:txBody>
      </p:sp>
      <p:pic>
        <p:nvPicPr>
          <p:cNvPr id="11" name="Picture 7" descr="F:\ANTARNAAD_2018\Abstracts_dump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261" y="1756055"/>
            <a:ext cx="1300163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296836" y="5284695"/>
            <a:ext cx="674594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SUBMITTED BY:</a:t>
            </a:r>
          </a:p>
          <a:p>
            <a:pPr algn="just">
              <a:spcBef>
                <a:spcPct val="0"/>
              </a:spcBef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Naman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Sharma</a:t>
            </a: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Sushant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Gupta</a:t>
            </a:r>
          </a:p>
          <a:p>
            <a:pPr algn="just"/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Kuldeep</a:t>
            </a:r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Singh </a:t>
            </a:r>
            <a:r>
              <a:rPr lang="en-US" alt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Parihar</a:t>
            </a:r>
            <a:endParaRPr lang="en-US" alt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Sonu</a:t>
            </a:r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Jha</a:t>
            </a: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</a:t>
            </a:r>
          </a:p>
          <a:p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-284629" y="5284695"/>
            <a:ext cx="3590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BY: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Mrs. </a:t>
            </a:r>
            <a:r>
              <a:rPr lang="en-US" alt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Poonam</a:t>
            </a:r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Yadav</a:t>
            </a: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3606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843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262" y="1662545"/>
            <a:ext cx="8976946" cy="483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2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D75301-3A0A-4956-896B-B2D351A12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3D MODEL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432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FLOW CHART</a:t>
            </a:r>
          </a:p>
        </p:txBody>
      </p:sp>
      <p:sp>
        <p:nvSpPr>
          <p:cNvPr id="4" name="Oval 3"/>
          <p:cNvSpPr/>
          <p:nvPr/>
        </p:nvSpPr>
        <p:spPr>
          <a:xfrm>
            <a:off x="4804646" y="1998733"/>
            <a:ext cx="1424198" cy="4207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83582" y="2702740"/>
            <a:ext cx="2581360" cy="509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Send signal </a:t>
            </a:r>
            <a:r>
              <a:rPr lang="en-US" dirty="0" smtClean="0"/>
              <a:t>wireless </a:t>
            </a:r>
            <a:r>
              <a:rPr lang="en-US" dirty="0"/>
              <a:t>module</a:t>
            </a:r>
          </a:p>
        </p:txBody>
      </p:sp>
      <p:sp>
        <p:nvSpPr>
          <p:cNvPr id="6" name="Flowchart: Decision 5"/>
          <p:cNvSpPr/>
          <p:nvPr/>
        </p:nvSpPr>
        <p:spPr>
          <a:xfrm>
            <a:off x="4183582" y="3487668"/>
            <a:ext cx="2581360" cy="793019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button is pressed</a:t>
            </a:r>
          </a:p>
        </p:txBody>
      </p:sp>
      <p:sp>
        <p:nvSpPr>
          <p:cNvPr id="7" name="Rectangle 6"/>
          <p:cNvSpPr/>
          <p:nvPr/>
        </p:nvSpPr>
        <p:spPr>
          <a:xfrm>
            <a:off x="4286754" y="4572003"/>
            <a:ext cx="2468071" cy="501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Wireless module Receive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4296871" y="5389297"/>
            <a:ext cx="2468071" cy="7525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Microcontroller </a:t>
            </a:r>
            <a:r>
              <a:rPr lang="en-US" dirty="0" smtClean="0"/>
              <a:t>activates the </a:t>
            </a:r>
            <a:r>
              <a:rPr lang="en-US" dirty="0"/>
              <a:t>motor to move</a:t>
            </a:r>
          </a:p>
        </p:txBody>
      </p:sp>
      <p:sp>
        <p:nvSpPr>
          <p:cNvPr id="9" name="Oval 8"/>
          <p:cNvSpPr/>
          <p:nvPr/>
        </p:nvSpPr>
        <p:spPr>
          <a:xfrm>
            <a:off x="4762162" y="6433167"/>
            <a:ext cx="1472750" cy="3762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10" name="Down Arrow 9"/>
          <p:cNvSpPr/>
          <p:nvPr/>
        </p:nvSpPr>
        <p:spPr>
          <a:xfrm>
            <a:off x="5435824" y="2459977"/>
            <a:ext cx="84966" cy="24276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5431779" y="3261090"/>
            <a:ext cx="84966" cy="21848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425709" y="4280687"/>
            <a:ext cx="105197" cy="25894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5435824" y="5114167"/>
            <a:ext cx="80921" cy="27513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5439870" y="6141855"/>
            <a:ext cx="117334" cy="22455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Bent Arrow 15"/>
          <p:cNvSpPr/>
          <p:nvPr/>
        </p:nvSpPr>
        <p:spPr>
          <a:xfrm>
            <a:off x="2451886" y="3066880"/>
            <a:ext cx="1675052" cy="194210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L-Shape 16"/>
          <p:cNvSpPr/>
          <p:nvPr/>
        </p:nvSpPr>
        <p:spPr>
          <a:xfrm>
            <a:off x="2476162" y="3819440"/>
            <a:ext cx="1626499" cy="105197"/>
          </a:xfrm>
          <a:prstGeom prst="corne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-Shape 17"/>
          <p:cNvSpPr/>
          <p:nvPr/>
        </p:nvSpPr>
        <p:spPr>
          <a:xfrm>
            <a:off x="2451886" y="3261089"/>
            <a:ext cx="105197" cy="663547"/>
          </a:xfrm>
          <a:prstGeom prst="corne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90943" y="4196944"/>
            <a:ext cx="5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Yes</a:t>
            </a:r>
          </a:p>
        </p:txBody>
      </p:sp>
      <p:sp>
        <p:nvSpPr>
          <p:cNvPr id="20" name="Content Placeholder 19"/>
          <p:cNvSpPr txBox="1">
            <a:spLocks noGrp="1"/>
          </p:cNvSpPr>
          <p:nvPr>
            <p:ph idx="1"/>
          </p:nvPr>
        </p:nvSpPr>
        <p:spPr>
          <a:xfrm>
            <a:off x="1949151" y="3330702"/>
            <a:ext cx="46679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3253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CIRCUIT DIAGRAM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30" y="1825624"/>
            <a:ext cx="9636369" cy="4522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78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4983"/>
          </a:xfrm>
        </p:spPr>
        <p:txBody>
          <a:bodyPr/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Step 1: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Designing the structure of ROV.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110" y="2461845"/>
            <a:ext cx="4502150" cy="4021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16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79939" y="386862"/>
            <a:ext cx="10515600" cy="6189784"/>
          </a:xfrm>
        </p:spPr>
        <p:txBody>
          <a:bodyPr/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Step 2: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The Structure attached with the water tight box.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515" y="1318846"/>
            <a:ext cx="4953000" cy="4277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704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03385"/>
            <a:ext cx="10515600" cy="547357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Step 3: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The whole connection of components installed in the box.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684" y="1688124"/>
            <a:ext cx="6858000" cy="379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472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Step 4: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The wire of Motors and temperature sensor inserted through tube to make the water resistant box.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2" y="1529862"/>
            <a:ext cx="8168640" cy="4605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596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Leakage detection in deep sea oil pipes.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Spying with minimum human involvement.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 temperature 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effective.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62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32414E-0C5A-4E75-A5BC-7FC695A4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E46BC75-2AC6-4352-ABDF-6730C18C5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types of ROVs can help us understand the marine life in a better way.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used for search and rescue operations.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assist the underwater divers.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know the ideal areas for fishing.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monitor the sea beds and to preserve and clean the water bodies.</a:t>
            </a:r>
          </a:p>
        </p:txBody>
      </p:sp>
    </p:spTree>
    <p:extLst>
      <p:ext uri="{BB962C8B-B14F-4D97-AF65-F5344CB8AC3E}">
        <p14:creationId xmlns:p14="http://schemas.microsoft.com/office/powerpoint/2010/main" val="198745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pPr>
              <a:lnSpc>
                <a:spcPct val="100000"/>
              </a:lnSpc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DISCRIPTION</a:t>
            </a:r>
          </a:p>
          <a:p>
            <a:pPr>
              <a:lnSpc>
                <a:spcPct val="100000"/>
              </a:lnSpc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DISCRIPTION</a:t>
            </a:r>
          </a:p>
          <a:p>
            <a:pPr>
              <a:lnSpc>
                <a:spcPct val="100000"/>
              </a:lnSpc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3D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CHART</a:t>
            </a:r>
          </a:p>
          <a:p>
            <a:pPr>
              <a:lnSpc>
                <a:spcPct val="100000"/>
              </a:lnSpc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GANTT CHART</a:t>
            </a:r>
          </a:p>
          <a:p>
            <a:pPr>
              <a:lnSpc>
                <a:spcPct val="100000"/>
              </a:lnSpc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b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522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A1D033-3906-4676-BCE2-42CF961D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E43E90-E3E2-415C-9055-2FA9E62B5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future these ROVs can involve a machinery to pick up the waste in water bodies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enhance the range of ROV 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involve a mechanism that can cut the nets in which aquatic species get entangled.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ROV can also be disguised for spying purposes.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the specifications of ROV.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24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28A9B0-E495-48EF-AE3B-F204F6199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80730"/>
          </a:xfrm>
        </p:spPr>
        <p:txBody>
          <a:bodyPr/>
          <a:lstStyle/>
          <a:p>
            <a:r>
              <a:rPr lang="en-IN" dirty="0"/>
              <a:t>Gantt chart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05CFEE84-A0C8-4C6E-AA56-CFF5DF536E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76543" y="976545"/>
          <a:ext cx="10377257" cy="5387897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459086">
                  <a:extLst>
                    <a:ext uri="{9D8B030D-6E8A-4147-A177-3AD203B41FA5}">
                      <a16:colId xmlns="" xmlns:a16="http://schemas.microsoft.com/office/drawing/2014/main" val="1444378910"/>
                    </a:ext>
                  </a:extLst>
                </a:gridCol>
                <a:gridCol w="3435495">
                  <a:extLst>
                    <a:ext uri="{9D8B030D-6E8A-4147-A177-3AD203B41FA5}">
                      <a16:colId xmlns="" xmlns:a16="http://schemas.microsoft.com/office/drawing/2014/main" val="2263974902"/>
                    </a:ext>
                  </a:extLst>
                </a:gridCol>
                <a:gridCol w="3482676">
                  <a:extLst>
                    <a:ext uri="{9D8B030D-6E8A-4147-A177-3AD203B41FA5}">
                      <a16:colId xmlns="" xmlns:a16="http://schemas.microsoft.com/office/drawing/2014/main" val="1249737075"/>
                    </a:ext>
                  </a:extLst>
                </a:gridCol>
              </a:tblGrid>
              <a:tr h="357454">
                <a:tc>
                  <a:txBody>
                    <a:bodyPr/>
                    <a:lstStyle/>
                    <a:p>
                      <a:r>
                        <a:rPr lang="en-IN" dirty="0"/>
                        <a:t>Task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Duration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Development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57922198"/>
                  </a:ext>
                </a:extLst>
              </a:tr>
              <a:tr h="1081361">
                <a:tc>
                  <a:txBody>
                    <a:bodyPr/>
                    <a:lstStyle/>
                    <a:p>
                      <a:r>
                        <a:rPr lang="en-IN" dirty="0"/>
                        <a:t>3D MODEL 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AUGUST 2019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Selection of 3D Model was behind schedule and was finalised by September 2</a:t>
                      </a:r>
                      <a:r>
                        <a:rPr lang="en-IN" baseline="30000" dirty="0"/>
                        <a:t>nd</a:t>
                      </a:r>
                      <a:r>
                        <a:rPr lang="en-IN" dirty="0"/>
                        <a:t> week.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07934096"/>
                  </a:ext>
                </a:extLst>
              </a:tr>
              <a:tr h="608732">
                <a:tc>
                  <a:txBody>
                    <a:bodyPr/>
                    <a:lstStyle/>
                    <a:p>
                      <a:r>
                        <a:rPr lang="en-IN" dirty="0"/>
                        <a:t>CUTTING THE FRAME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SEPTEMBER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The frame of ROV was setup and completed by end of September.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68982856"/>
                  </a:ext>
                </a:extLst>
              </a:tr>
              <a:tr h="831816">
                <a:tc>
                  <a:txBody>
                    <a:bodyPr/>
                    <a:lstStyle/>
                    <a:p>
                      <a:r>
                        <a:rPr lang="en-IN" dirty="0"/>
                        <a:t>TESTING OF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SEPTEMBER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LED panels, propulsion system and other components were tested.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00568938"/>
                  </a:ext>
                </a:extLst>
              </a:tr>
              <a:tr h="869617">
                <a:tc>
                  <a:txBody>
                    <a:bodyPr/>
                    <a:lstStyle/>
                    <a:p>
                      <a:r>
                        <a:rPr lang="en-IN" dirty="0"/>
                        <a:t>SELECTION OF WATERPROOF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OCTOBER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light weight, portable and semi translucent box was tested to be waterproof.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8914155"/>
                  </a:ext>
                </a:extLst>
              </a:tr>
              <a:tr h="869617">
                <a:tc>
                  <a:txBody>
                    <a:bodyPr/>
                    <a:lstStyle/>
                    <a:p>
                      <a:r>
                        <a:rPr lang="en-IN" dirty="0"/>
                        <a:t>PLACING COMPONENTS IN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OCTOBER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Microcontroller, batteries along with other components were placed inside the box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49418695"/>
                  </a:ext>
                </a:extLst>
              </a:tr>
              <a:tr h="608732">
                <a:tc>
                  <a:txBody>
                    <a:bodyPr/>
                    <a:lstStyle/>
                    <a:p>
                      <a:r>
                        <a:rPr lang="en-IN" dirty="0"/>
                        <a:t>TESTING OF 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NOVEMBER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Wifi</a:t>
                      </a:r>
                      <a:r>
                        <a:rPr lang="en-IN" dirty="0"/>
                        <a:t> camera was installed and working was checked.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44160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137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697B2E-5959-4E5F-851B-1EC05023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GANTT CHART CONTINUED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1F30DE22-EEE0-482C-8336-244B615C6A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189535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505199">
                  <a:extLst>
                    <a:ext uri="{9D8B030D-6E8A-4147-A177-3AD203B41FA5}">
                      <a16:colId xmlns="" xmlns:a16="http://schemas.microsoft.com/office/drawing/2014/main" val="75757056"/>
                    </a:ext>
                  </a:extLst>
                </a:gridCol>
                <a:gridCol w="3505199">
                  <a:extLst>
                    <a:ext uri="{9D8B030D-6E8A-4147-A177-3AD203B41FA5}">
                      <a16:colId xmlns="" xmlns:a16="http://schemas.microsoft.com/office/drawing/2014/main" val="4053393944"/>
                    </a:ext>
                  </a:extLst>
                </a:gridCol>
                <a:gridCol w="3505199">
                  <a:extLst>
                    <a:ext uri="{9D8B030D-6E8A-4147-A177-3AD203B41FA5}">
                      <a16:colId xmlns="" xmlns:a16="http://schemas.microsoft.com/office/drawing/2014/main" val="525642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ATTACHING MOTORS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NOVEMBER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Motors were attached to the frame and connected to the microcontroller.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42908085"/>
                  </a:ext>
                </a:extLst>
              </a:tr>
              <a:tr h="889512">
                <a:tc>
                  <a:txBody>
                    <a:bodyPr/>
                    <a:lstStyle/>
                    <a:p>
                      <a:r>
                        <a:rPr lang="en-I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WATERPROOFING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NOVEMBER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Waterproofing of the box was done.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57888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5788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838" y="365125"/>
            <a:ext cx="10711962" cy="1325563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3" y="134732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 algn="just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 R. D. Christ and R. L.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Wernli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ROV Manual - A User Guide for Remotely Operated Vehicles         The ROV Manual A User Guide for Remotely, 2nd ed. Elsevier, 2014.</a:t>
            </a:r>
          </a:p>
          <a:p>
            <a:pPr marL="0" indent="0" algn="just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 M. S.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Aras, M. N.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Kamarudin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H. Bin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Rusli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M. I.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Zainal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“Small scale unmanned underwater remotely operated crawler (ROC),”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Indones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J.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Electr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Eng.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Sci., vol. 3, no. 3, pp. 481–488, 2016. </a:t>
            </a:r>
          </a:p>
          <a:p>
            <a:pPr marL="0" indent="0" algn="just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F. A.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Azis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S. M. Aras, M. Z. A. Rashid, M. N. Othman, and S. S. Abdullah, “Problem identification for Underwater Remotely Operated Vehicle (ROV): A case study,” J.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Procedia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Eng., vol. 41, pp. 554–560, 2012.</a:t>
            </a:r>
          </a:p>
          <a:p>
            <a:pPr marL="0" indent="0" algn="just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R.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Wiryadinata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S.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Nurliany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Muttakin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Firmansyah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“Design of a Low Cost Remotely Operated Vehicle with 3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DoF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Navigation,” Bull.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Electr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Eng. Informatics, vol. 6, no. 1, pp. 13–23, 2017.</a:t>
            </a:r>
          </a:p>
        </p:txBody>
      </p:sp>
    </p:spTree>
    <p:extLst>
      <p:ext uri="{BB962C8B-B14F-4D97-AF65-F5344CB8AC3E}">
        <p14:creationId xmlns:p14="http://schemas.microsoft.com/office/powerpoint/2010/main" val="2970098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4880" y="2987691"/>
            <a:ext cx="10515600" cy="1325563"/>
          </a:xfrm>
        </p:spPr>
        <p:txBody>
          <a:bodyPr/>
          <a:lstStyle/>
          <a:p>
            <a:r>
              <a:rPr lang="en-US" dirty="0"/>
              <a:t>                        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91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9BC805-8444-40E6-AD1A-DF423A0FD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46" y="467721"/>
            <a:ext cx="6418385" cy="821847"/>
          </a:xfrm>
        </p:spPr>
        <p:txBody>
          <a:bodyPr>
            <a:noAutofit/>
          </a:bodyPr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DE86F5C-0F44-4696-B3B0-B9D4C76A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357" y="1944210"/>
            <a:ext cx="9895643" cy="4358936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“UNDERWATER ROV” targets the aquatic or marine region for its working. </a:t>
            </a: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basically a drone that has its operation inside the water body.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Remotely operated underwater vehicles (ROVs) are remote control underwater robots driven by an individual on the surface.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ROVs will be equipped with a video camera, propulsion system, and lights.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propulsion system is responsible for the movement of the ROV in the water.</a:t>
            </a:r>
          </a:p>
        </p:txBody>
      </p:sp>
    </p:spTree>
    <p:extLst>
      <p:ext uri="{BB962C8B-B14F-4D97-AF65-F5344CB8AC3E}">
        <p14:creationId xmlns:p14="http://schemas.microsoft.com/office/powerpoint/2010/main" val="172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D19C5D-9A98-4FB5-AD78-9C5BB6699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492"/>
            <a:ext cx="105156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A655AE4-F500-45AA-B3D0-924E97923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designed to dive inside the water body and acquire the information user needs.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can provide information regarding the various aquatic species or to assist in search and rescue operations.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Other than this, the project can also be used for underwater videography and to assist the divers.</a:t>
            </a:r>
          </a:p>
        </p:txBody>
      </p:sp>
    </p:spTree>
    <p:extLst>
      <p:ext uri="{BB962C8B-B14F-4D97-AF65-F5344CB8AC3E}">
        <p14:creationId xmlns:p14="http://schemas.microsoft.com/office/powerpoint/2010/main" val="303430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1991"/>
            <a:ext cx="10515600" cy="47949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[1]Wireless Controlled Remotely-operated Underwater Vehicle (ROV) for Shallow Water Exploration </a:t>
            </a:r>
          </a:p>
          <a:p>
            <a:pPr marL="342900" indent="-342900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Authors-Muhammad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Ikhsan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Sani &amp; Simon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Siregar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Telecommunication Engineering, Faculty of Applied Science, Telkom University, Indonesia.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paper was published in International Journal of Electrical and Computer Engineering (IJECE) in 2018.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Remotely Operated Vehicle (ROV) for underwater exploration is typically controlled using umbilical cable connected to ground control station.</a:t>
            </a:r>
          </a:p>
          <a:p>
            <a:pPr marL="342900" indent="-342900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Unfortunately,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also obstruct the movement of ROV especially for shallow water.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paper proposed an alternative method for controlling ROV using wireless remote control system. </a:t>
            </a:r>
          </a:p>
        </p:txBody>
      </p:sp>
    </p:spTree>
    <p:extLst>
      <p:ext uri="{BB962C8B-B14F-4D97-AF65-F5344CB8AC3E}">
        <p14:creationId xmlns:p14="http://schemas.microsoft.com/office/powerpoint/2010/main" val="2410119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2E1EBF-99E5-483B-A110-23C06CE9B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and Testing of a Low Cost Educational Test-Bed Autonomous Underwater Vehicle for Shallow Water Observation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14BEE0-3F0C-410C-BD5F-CF69D32F6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2090"/>
            <a:ext cx="10515600" cy="4177145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Authors- Fahad Rafi, Suleman Mazhar, Information Technology University, Lahore, Punjab, Pakistan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Published in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 OCEANS - MTS/IEEE Kobe Techno-Oceans (OTO)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paper presents a low cost autonomous underwater vehicle as an educational test-bed, designed for maneuvering in shallow water environment for water quality monitoring and bioacoustics recording.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payload includes a forward-looking camera for obstacle avoidance.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developed vehicle was a hovering type AUV and had a light weight and compact physical and electrical design</a:t>
            </a:r>
            <a:r>
              <a:rPr lang="en-US" dirty="0"/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939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711AC3-3138-45FC-8861-103FA1C4E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031" y="357932"/>
            <a:ext cx="10515600" cy="1325563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a ROV for visual inspection of harbor structures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C94245D-A1DB-49AC-B634-D9185F22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727" y="2254826"/>
            <a:ext cx="10515600" cy="4140345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Authors- Jinwoo Choi ; Yeongjun Lee ; Taejin Kim, from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Ocean System Engineering Research Division, Korea Research Institute of Ships and Ocean Engineering (KRISO), Daejeon, 34103, Korea.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Published in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 IEEE Underwater Technology.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paper reveals Underwater harbor structures should be inspected regularly for safety problem.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inspection methods which are performed by divers have several limitations.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paper presents development of a ROV and experimental results for visual inspection of harbor structures.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110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254" y="500062"/>
            <a:ext cx="10729546" cy="1325563"/>
          </a:xfrm>
        </p:spPr>
        <p:txBody>
          <a:bodyPr/>
          <a:lstStyle/>
          <a:p>
            <a:r>
              <a:rPr lang="en-IN" b="1" dirty="0"/>
              <a:t>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HARDWARE COMPONENTS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dirty="0">
                <a:latin typeface="Times New Roman" pitchFamily="18" charset="0"/>
                <a:cs typeface="Times New Roman" pitchFamily="18" charset="0"/>
              </a:rPr>
            </a:b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730" y="1718048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endParaRPr lang="en-US" dirty="0"/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 Camera</a:t>
            </a:r>
          </a:p>
          <a:p>
            <a:pPr lvl="0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 Panel</a:t>
            </a:r>
          </a:p>
          <a:p>
            <a:pPr lvl="0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Motor</a:t>
            </a:r>
          </a:p>
          <a:p>
            <a:pPr lvl="0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Breadboard Power supply</a:t>
            </a:r>
          </a:p>
          <a:p>
            <a:pPr lvl="0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Propeller</a:t>
            </a:r>
          </a:p>
          <a:p>
            <a:pPr lvl="0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</a:t>
            </a:r>
          </a:p>
          <a:p>
            <a:pPr lvl="0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Sensor</a:t>
            </a:r>
          </a:p>
          <a:p>
            <a:pPr lvl="0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Display</a:t>
            </a:r>
          </a:p>
          <a:p>
            <a:pPr lvl="0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L293D Motor Driver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244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SOFTWARE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V380 App</a:t>
            </a:r>
          </a:p>
        </p:txBody>
      </p:sp>
    </p:spTree>
    <p:extLst>
      <p:ext uri="{BB962C8B-B14F-4D97-AF65-F5344CB8AC3E}">
        <p14:creationId xmlns:p14="http://schemas.microsoft.com/office/powerpoint/2010/main" val="341429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987</Words>
  <Application>Microsoft Office PowerPoint</Application>
  <PresentationFormat>Custom</PresentationFormat>
  <Paragraphs>164</Paragraphs>
  <Slides>24</Slides>
  <Notes>0</Notes>
  <HiddenSlides>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Presentation                                             on “UNDERWATER ROV” </vt:lpstr>
      <vt:lpstr>TABLE OF CONTENT</vt:lpstr>
      <vt:lpstr>INTRODUCTION</vt:lpstr>
      <vt:lpstr>OBJECTIVE</vt:lpstr>
      <vt:lpstr>LITERATURE SURVEY</vt:lpstr>
      <vt:lpstr>[2] Development and Testing of a Low Cost Educational Test-Bed Autonomous Underwater Vehicle for Shallow Water Observation</vt:lpstr>
      <vt:lpstr>[3] Development of a ROV for visual inspection of harbor structures</vt:lpstr>
      <vt:lpstr> HARDWARE COMPONENTS </vt:lpstr>
      <vt:lpstr>SOFTWARE USED</vt:lpstr>
      <vt:lpstr>BLOCK DIAGRAM</vt:lpstr>
      <vt:lpstr>PHYSICAL 3D MODEL</vt:lpstr>
      <vt:lpstr>FLOW CHART</vt:lpstr>
      <vt:lpstr>CIRCUIT DIAGRAM</vt:lpstr>
      <vt:lpstr>IMPLEMENTATION</vt:lpstr>
      <vt:lpstr>PowerPoint Presentation</vt:lpstr>
      <vt:lpstr>PowerPoint Presentation</vt:lpstr>
      <vt:lpstr>PowerPoint Presentation</vt:lpstr>
      <vt:lpstr>ADVANTAGE</vt:lpstr>
      <vt:lpstr>APPLICATIONS</vt:lpstr>
      <vt:lpstr>FUTURE SCOPE</vt:lpstr>
      <vt:lpstr>Gantt chart</vt:lpstr>
      <vt:lpstr>GANTT CHART CONTINUED</vt:lpstr>
      <vt:lpstr>REFERENCES </vt:lpstr>
      <vt:lpstr>                            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shreya</dc:creator>
  <cp:lastModifiedBy>neha</cp:lastModifiedBy>
  <cp:revision>44</cp:revision>
  <dcterms:created xsi:type="dcterms:W3CDTF">2019-09-26T14:00:16Z</dcterms:created>
  <dcterms:modified xsi:type="dcterms:W3CDTF">2020-01-13T07:06:06Z</dcterms:modified>
</cp:coreProperties>
</file>